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75" r:id="rId4"/>
    <p:sldId id="276" r:id="rId5"/>
    <p:sldId id="277" r:id="rId6"/>
    <p:sldId id="256" r:id="rId7"/>
    <p:sldId id="258" r:id="rId8"/>
    <p:sldId id="266" r:id="rId9"/>
    <p:sldId id="267" r:id="rId10"/>
    <p:sldId id="259" r:id="rId11"/>
    <p:sldId id="260" r:id="rId12"/>
    <p:sldId id="261" r:id="rId13"/>
    <p:sldId id="262" r:id="rId14"/>
    <p:sldId id="263" r:id="rId15"/>
    <p:sldId id="264" r:id="rId16"/>
    <p:sldId id="265" r:id="rId17"/>
    <p:sldId id="268" r:id="rId18"/>
    <p:sldId id="269" r:id="rId19"/>
    <p:sldId id="270" r:id="rId20"/>
    <p:sldId id="271"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A24B-1426-AA31-167D-C0DA901E77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777616-010E-A63A-9EC7-901A30B063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9B3B4F-73B8-7AA4-055F-6AD7940E5E40}"/>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5" name="Footer Placeholder 4">
            <a:extLst>
              <a:ext uri="{FF2B5EF4-FFF2-40B4-BE49-F238E27FC236}">
                <a16:creationId xmlns:a16="http://schemas.microsoft.com/office/drawing/2014/main" id="{3FD483EF-B8E1-A147-B590-6B3FCE5AF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564A86-9972-9A36-1D89-23F03E5745CE}"/>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402680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6A4B-3EEC-6A38-7821-B537430B3B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9F04F6-2B85-B887-8E86-1201B39D04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F7CCA-9933-1EBD-83A0-2B62062FD7C2}"/>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5" name="Footer Placeholder 4">
            <a:extLst>
              <a:ext uri="{FF2B5EF4-FFF2-40B4-BE49-F238E27FC236}">
                <a16:creationId xmlns:a16="http://schemas.microsoft.com/office/drawing/2014/main" id="{C0CD79B4-BF37-1529-BEDF-D118F44A4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84BC9-C94D-BAAB-9F5F-5C4140138B2A}"/>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2272036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4B9308-6AB6-074C-92D0-438B0553AF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FB2624-7215-3451-7CFA-8CE9D8392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6F62F5-034D-52F1-B040-554CFF6D4DBF}"/>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5" name="Footer Placeholder 4">
            <a:extLst>
              <a:ext uri="{FF2B5EF4-FFF2-40B4-BE49-F238E27FC236}">
                <a16:creationId xmlns:a16="http://schemas.microsoft.com/office/drawing/2014/main" id="{5A7083E1-9F4A-781D-B8FD-EB70C57D8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2160F-58F5-C0A2-4F5C-766BA5368B78}"/>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400235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A8C0D-DF1C-D0CC-7212-352C2903D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331F20-6FDA-A5CF-90CF-DC628F90AA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8814D-DD57-5713-3037-AAFACC533E00}"/>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5" name="Footer Placeholder 4">
            <a:extLst>
              <a:ext uri="{FF2B5EF4-FFF2-40B4-BE49-F238E27FC236}">
                <a16:creationId xmlns:a16="http://schemas.microsoft.com/office/drawing/2014/main" id="{1155A3BC-846C-1121-D2A0-713877672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D4A5D-6867-0847-85EC-03FB2A23B79B}"/>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174895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ABD28-BD25-5747-8FB7-405A91C7B6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155783-5BD0-E2E5-EFD2-0CC5DEEE9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72ADD-1ED7-1635-F98F-B584DE078128}"/>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5" name="Footer Placeholder 4">
            <a:extLst>
              <a:ext uri="{FF2B5EF4-FFF2-40B4-BE49-F238E27FC236}">
                <a16:creationId xmlns:a16="http://schemas.microsoft.com/office/drawing/2014/main" id="{D866BDBC-C6B5-88FB-206C-0904B6640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187CB-4F22-7F1F-5081-539A4941E88E}"/>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90307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F051-1F84-D5BA-ACEE-C8DA7676D4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67AD3B-26E8-82CB-93EE-6E5409ECB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242117-86D5-F336-5660-305FE32D67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6D08DF-05E8-BA9A-3E3F-B24685908138}"/>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6" name="Footer Placeholder 5">
            <a:extLst>
              <a:ext uri="{FF2B5EF4-FFF2-40B4-BE49-F238E27FC236}">
                <a16:creationId xmlns:a16="http://schemas.microsoft.com/office/drawing/2014/main" id="{3321C5A3-0DD7-A70B-F9C0-82CA184AE4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3638C0-7688-5EC8-592E-7A49F74EADA5}"/>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184936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666E-D239-8DF3-D5A7-E6014F7B4F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128AA5-4C42-C019-2AB1-7B58C7704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13446C-61BC-6D7D-3119-D45053F9DA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C1A7AC-C68C-3D24-257A-0F9D40C635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E2BA2D-0CCD-56EF-096D-10494C4DE0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288C67-C197-65AF-EAF4-99D1AE5D918C}"/>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8" name="Footer Placeholder 7">
            <a:extLst>
              <a:ext uri="{FF2B5EF4-FFF2-40B4-BE49-F238E27FC236}">
                <a16:creationId xmlns:a16="http://schemas.microsoft.com/office/drawing/2014/main" id="{34A42DAA-2045-63A4-3BA2-8BD1D819D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FFFB76-24B1-A2E7-2EF8-44E586B39C44}"/>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243211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31AE-478D-33AA-C90A-6908F58B14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D6BFAF-82D5-6403-00F7-931643F7CA7A}"/>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4" name="Footer Placeholder 3">
            <a:extLst>
              <a:ext uri="{FF2B5EF4-FFF2-40B4-BE49-F238E27FC236}">
                <a16:creationId xmlns:a16="http://schemas.microsoft.com/office/drawing/2014/main" id="{D1804262-34CA-13F1-CAEF-8816C0BC2B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AB64E-1FD6-357E-A1BA-A33EC1ACAA96}"/>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8477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6BC6C6-6AFB-04DC-F49D-DEA418F114BE}"/>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3" name="Footer Placeholder 2">
            <a:extLst>
              <a:ext uri="{FF2B5EF4-FFF2-40B4-BE49-F238E27FC236}">
                <a16:creationId xmlns:a16="http://schemas.microsoft.com/office/drawing/2014/main" id="{5068EFC2-ED6D-7091-45A7-AE32E02AE4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D261B3-951A-06FF-49BC-807AB0EDC926}"/>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72409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A6B61-0608-EB46-084A-E9B32BF2A9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14227D-536D-362F-537B-86EE1717F3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0DBEB5-40C4-DDD7-7E2F-0919AE4B7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398C2C-9645-F64F-1E76-65E8825F107A}"/>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6" name="Footer Placeholder 5">
            <a:extLst>
              <a:ext uri="{FF2B5EF4-FFF2-40B4-BE49-F238E27FC236}">
                <a16:creationId xmlns:a16="http://schemas.microsoft.com/office/drawing/2014/main" id="{1D0C71BE-189A-7FD8-E426-F407303F6F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0C0230-BC53-883F-FBC9-125110E7881C}"/>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34192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729B-8BC5-E2B2-1570-803B61CA4F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32A70C-83EF-2FF2-855E-FB14A2A97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798FC7-5DA8-184A-813A-F0871EDD2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1E7D3-20B5-317F-DF74-5629B0BCDA5E}"/>
              </a:ext>
            </a:extLst>
          </p:cNvPr>
          <p:cNvSpPr>
            <a:spLocks noGrp="1"/>
          </p:cNvSpPr>
          <p:nvPr>
            <p:ph type="dt" sz="half" idx="10"/>
          </p:nvPr>
        </p:nvSpPr>
        <p:spPr/>
        <p:txBody>
          <a:bodyPr/>
          <a:lstStyle/>
          <a:p>
            <a:fld id="{D285B260-3D5C-440E-A2A1-2374996FEB01}" type="datetimeFigureOut">
              <a:rPr lang="en-US" smtClean="0"/>
              <a:t>10/22/2022</a:t>
            </a:fld>
            <a:endParaRPr lang="en-US"/>
          </a:p>
        </p:txBody>
      </p:sp>
      <p:sp>
        <p:nvSpPr>
          <p:cNvPr id="6" name="Footer Placeholder 5">
            <a:extLst>
              <a:ext uri="{FF2B5EF4-FFF2-40B4-BE49-F238E27FC236}">
                <a16:creationId xmlns:a16="http://schemas.microsoft.com/office/drawing/2014/main" id="{0B38F507-666C-2FBB-237A-74CA61FFF0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AB76BD-3197-A8B2-B152-3017C6B4C19F}"/>
              </a:ext>
            </a:extLst>
          </p:cNvPr>
          <p:cNvSpPr>
            <a:spLocks noGrp="1"/>
          </p:cNvSpPr>
          <p:nvPr>
            <p:ph type="sldNum" sz="quarter" idx="12"/>
          </p:nvPr>
        </p:nvSpPr>
        <p:spPr/>
        <p:txBody>
          <a:bodyPr/>
          <a:lstStyle/>
          <a:p>
            <a:fld id="{80794CF5-E018-4949-8D07-A1D0C5328E36}" type="slidenum">
              <a:rPr lang="en-US" smtClean="0"/>
              <a:t>‹#›</a:t>
            </a:fld>
            <a:endParaRPr lang="en-US"/>
          </a:p>
        </p:txBody>
      </p:sp>
    </p:spTree>
    <p:extLst>
      <p:ext uri="{BB962C8B-B14F-4D97-AF65-F5344CB8AC3E}">
        <p14:creationId xmlns:p14="http://schemas.microsoft.com/office/powerpoint/2010/main" val="350280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3620E4-744D-1422-130C-B297AC5CE6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212150-F6CB-6906-D701-88ED8FD42A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D30B7-DEE2-0382-88D0-270D0DC63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5B260-3D5C-440E-A2A1-2374996FEB01}" type="datetimeFigureOut">
              <a:rPr lang="en-US" smtClean="0"/>
              <a:t>10/22/2022</a:t>
            </a:fld>
            <a:endParaRPr lang="en-US"/>
          </a:p>
        </p:txBody>
      </p:sp>
      <p:sp>
        <p:nvSpPr>
          <p:cNvPr id="5" name="Footer Placeholder 4">
            <a:extLst>
              <a:ext uri="{FF2B5EF4-FFF2-40B4-BE49-F238E27FC236}">
                <a16:creationId xmlns:a16="http://schemas.microsoft.com/office/drawing/2014/main" id="{365A1A11-3C0D-691A-39BE-E62D9CE153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445991-F5A8-E7CF-6E83-5013053570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94CF5-E018-4949-8D07-A1D0C5328E36}" type="slidenum">
              <a:rPr lang="en-US" smtClean="0"/>
              <a:t>‹#›</a:t>
            </a:fld>
            <a:endParaRPr lang="en-US"/>
          </a:p>
        </p:txBody>
      </p:sp>
    </p:spTree>
    <p:extLst>
      <p:ext uri="{BB962C8B-B14F-4D97-AF65-F5344CB8AC3E}">
        <p14:creationId xmlns:p14="http://schemas.microsoft.com/office/powerpoint/2010/main" val="3407641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1DC8A-4A1D-1977-1E96-800A81BFA97B}"/>
              </a:ext>
            </a:extLst>
          </p:cNvPr>
          <p:cNvSpPr>
            <a:spLocks noGrp="1"/>
          </p:cNvSpPr>
          <p:nvPr>
            <p:ph type="title"/>
          </p:nvPr>
        </p:nvSpPr>
        <p:spPr/>
        <p:txBody>
          <a:bodyPr>
            <a:normAutofit/>
          </a:bodyPr>
          <a:lstStyle/>
          <a:p>
            <a:pPr algn="ctr"/>
            <a:r>
              <a:rPr lang="en-US" sz="7200" b="1" dirty="0">
                <a:solidFill>
                  <a:schemeClr val="bg1"/>
                </a:solidFill>
                <a:effectLst>
                  <a:outerShdw blurRad="38100" dist="38100" dir="2700000" algn="tl">
                    <a:srgbClr val="000000">
                      <a:alpha val="43137"/>
                    </a:srgbClr>
                  </a:outerShdw>
                </a:effectLst>
              </a:rPr>
              <a:t>Bible Trivia</a:t>
            </a:r>
          </a:p>
        </p:txBody>
      </p:sp>
      <p:sp>
        <p:nvSpPr>
          <p:cNvPr id="3" name="Content Placeholder 2">
            <a:extLst>
              <a:ext uri="{FF2B5EF4-FFF2-40B4-BE49-F238E27FC236}">
                <a16:creationId xmlns:a16="http://schemas.microsoft.com/office/drawing/2014/main" id="{B0128626-B358-F13E-27E5-5B7C3E18A071}"/>
              </a:ext>
            </a:extLst>
          </p:cNvPr>
          <p:cNvSpPr>
            <a:spLocks noGrp="1"/>
          </p:cNvSpPr>
          <p:nvPr>
            <p:ph idx="1"/>
          </p:nvPr>
        </p:nvSpPr>
        <p:spPr>
          <a:xfrm>
            <a:off x="838200" y="2045758"/>
            <a:ext cx="10515600" cy="3017309"/>
          </a:xfrm>
        </p:spPr>
        <p:txBody>
          <a:bodyPr/>
          <a:lstStyle/>
          <a:p>
            <a:pPr marL="0" indent="0" algn="ctr">
              <a:buNone/>
            </a:pPr>
            <a:r>
              <a:rPr lang="en-US" sz="6600" b="1" dirty="0">
                <a:solidFill>
                  <a:schemeClr val="bg1"/>
                </a:solidFill>
                <a:effectLst>
                  <a:outerShdw blurRad="38100" dist="38100" dir="2700000" algn="tl">
                    <a:srgbClr val="000000">
                      <a:alpha val="43137"/>
                    </a:srgbClr>
                  </a:outerShdw>
                </a:effectLst>
              </a:rPr>
              <a:t>Who served as Peter’s amanuensis? </a:t>
            </a:r>
          </a:p>
          <a:p>
            <a:pPr marL="0" indent="0" algn="ctr">
              <a:buNone/>
            </a:pPr>
            <a:r>
              <a:rPr lang="en-US" sz="7200" dirty="0">
                <a:solidFill>
                  <a:schemeClr val="bg1"/>
                </a:solidFill>
              </a:rPr>
              <a:t>Silvanus</a:t>
            </a:r>
          </a:p>
        </p:txBody>
      </p:sp>
    </p:spTree>
    <p:extLst>
      <p:ext uri="{BB962C8B-B14F-4D97-AF65-F5344CB8AC3E}">
        <p14:creationId xmlns:p14="http://schemas.microsoft.com/office/powerpoint/2010/main" val="123377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5F291E-CADC-7D2D-D8BF-14A401384413}"/>
              </a:ext>
            </a:extLst>
          </p:cNvPr>
          <p:cNvSpPr>
            <a:spLocks noGrp="1"/>
          </p:cNvSpPr>
          <p:nvPr>
            <p:ph idx="1"/>
          </p:nvPr>
        </p:nvSpPr>
        <p:spPr>
          <a:xfrm>
            <a:off x="838200" y="1025236"/>
            <a:ext cx="10515600" cy="5070764"/>
          </a:xfrm>
        </p:spPr>
        <p:txBody>
          <a:bodyPr>
            <a:normAutofit/>
          </a:bodyPr>
          <a:lstStyle/>
          <a:p>
            <a:r>
              <a:rPr lang="en-US" sz="4800" b="1" u="sng" dirty="0">
                <a:solidFill>
                  <a:schemeClr val="accent4">
                    <a:lumMod val="60000"/>
                    <a:lumOff val="40000"/>
                  </a:schemeClr>
                </a:solidFill>
                <a:effectLst>
                  <a:outerShdw blurRad="38100" dist="38100" dir="2700000" algn="tl">
                    <a:srgbClr val="000000">
                      <a:alpha val="43137"/>
                    </a:srgbClr>
                  </a:outerShdw>
                </a:effectLst>
              </a:rPr>
              <a:t>Insider Witness</a:t>
            </a:r>
            <a:r>
              <a:rPr lang="en-US" sz="4800" b="1" u="sng" dirty="0">
                <a:solidFill>
                  <a:schemeClr val="bg1"/>
                </a:solidFill>
                <a:effectLst>
                  <a:outerShdw blurRad="38100" dist="38100" dir="2700000" algn="tl">
                    <a:srgbClr val="000000">
                      <a:alpha val="43137"/>
                    </a:srgbClr>
                  </a:outerShdw>
                </a:effectLst>
              </a:rPr>
              <a:t> </a:t>
            </a:r>
            <a:r>
              <a:rPr lang="en-US" sz="4800" b="1" dirty="0">
                <a:solidFill>
                  <a:schemeClr val="bg1"/>
                </a:solidFill>
                <a:effectLst>
                  <a:outerShdw blurRad="38100" dist="38100" dir="2700000" algn="tl">
                    <a:srgbClr val="000000">
                      <a:alpha val="43137"/>
                    </a:srgbClr>
                  </a:outerShdw>
                </a:effectLst>
              </a:rPr>
              <a:t>– A Christian member of an </a:t>
            </a:r>
            <a:r>
              <a:rPr lang="en-US" sz="4800" b="1" i="1" dirty="0">
                <a:solidFill>
                  <a:schemeClr val="accent2">
                    <a:lumMod val="60000"/>
                    <a:lumOff val="40000"/>
                  </a:schemeClr>
                </a:solidFill>
                <a:effectLst>
                  <a:outerShdw blurRad="38100" dist="38100" dir="2700000" algn="tl">
                    <a:srgbClr val="000000">
                      <a:alpha val="43137"/>
                    </a:srgbClr>
                  </a:outerShdw>
                </a:effectLst>
              </a:rPr>
              <a:t>Unreached People Group </a:t>
            </a:r>
            <a:r>
              <a:rPr lang="en-US" sz="4800" b="1" dirty="0">
                <a:solidFill>
                  <a:schemeClr val="bg1"/>
                </a:solidFill>
                <a:effectLst>
                  <a:outerShdw blurRad="38100" dist="38100" dir="2700000" algn="tl">
                    <a:srgbClr val="000000">
                      <a:alpha val="43137"/>
                    </a:srgbClr>
                  </a:outerShdw>
                </a:effectLst>
              </a:rPr>
              <a:t>who utilizes their commonality of identity, language, culture, community, religious understanding and natural access to bear witness of Christ within their native culture regardless of location.</a:t>
            </a:r>
            <a:endParaRPr lang="en-US" sz="4800" b="1" u="sng"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526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CAB1B9-D298-CDE6-096A-4B2BDF7073F9}"/>
              </a:ext>
            </a:extLst>
          </p:cNvPr>
          <p:cNvSpPr>
            <a:spLocks noGrp="1"/>
          </p:cNvSpPr>
          <p:nvPr>
            <p:ph idx="1"/>
          </p:nvPr>
        </p:nvSpPr>
        <p:spPr>
          <a:xfrm>
            <a:off x="838200" y="1376218"/>
            <a:ext cx="10515600" cy="4350328"/>
          </a:xfrm>
        </p:spPr>
        <p:txBody>
          <a:bodyPr>
            <a:normAutofit/>
          </a:bodyPr>
          <a:lstStyle/>
          <a:p>
            <a:r>
              <a:rPr lang="en-US" sz="4800" b="1" u="sng" dirty="0">
                <a:solidFill>
                  <a:schemeClr val="accent4">
                    <a:lumMod val="60000"/>
                    <a:lumOff val="40000"/>
                  </a:schemeClr>
                </a:solidFill>
                <a:effectLst>
                  <a:outerShdw blurRad="38100" dist="38100" dir="2700000" algn="tl">
                    <a:srgbClr val="000000">
                      <a:alpha val="43137"/>
                    </a:srgbClr>
                  </a:outerShdw>
                </a:effectLst>
              </a:rPr>
              <a:t>Gospel Bridges</a:t>
            </a:r>
            <a:r>
              <a:rPr lang="en-US" sz="4800" b="1" dirty="0">
                <a:solidFill>
                  <a:schemeClr val="accent4">
                    <a:lumMod val="60000"/>
                    <a:lumOff val="40000"/>
                  </a:schemeClr>
                </a:solidFill>
                <a:effectLst>
                  <a:outerShdw blurRad="38100" dist="38100" dir="2700000" algn="tl">
                    <a:srgbClr val="000000">
                      <a:alpha val="43137"/>
                    </a:srgbClr>
                  </a:outerShdw>
                </a:effectLst>
              </a:rPr>
              <a:t> </a:t>
            </a:r>
            <a:r>
              <a:rPr lang="en-US" sz="4800" b="1" dirty="0">
                <a:solidFill>
                  <a:schemeClr val="bg1"/>
                </a:solidFill>
                <a:effectLst>
                  <a:outerShdw blurRad="38100" dist="38100" dir="2700000" algn="tl">
                    <a:srgbClr val="000000">
                      <a:alpha val="43137"/>
                    </a:srgbClr>
                  </a:outerShdw>
                </a:effectLst>
              </a:rPr>
              <a:t>– Connections and commonalities between the worldview of the Gospel witness and those receiving a Gospel witness that enhance relationship and increase understanding of Gospel truths. </a:t>
            </a:r>
            <a:endParaRPr lang="en-US" sz="4800" b="1" u="sng"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686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EAF87-6DFC-8120-7028-E5EE94614206}"/>
              </a:ext>
            </a:extLst>
          </p:cNvPr>
          <p:cNvSpPr>
            <a:spLocks noGrp="1"/>
          </p:cNvSpPr>
          <p:nvPr>
            <p:ph type="title"/>
          </p:nvPr>
        </p:nvSpPr>
        <p:spPr/>
        <p:txBody>
          <a:bodyPr>
            <a:normAutofit/>
          </a:bodyPr>
          <a:lstStyle/>
          <a:p>
            <a:pPr algn="ctr"/>
            <a:r>
              <a:rPr lang="en-US" sz="4800" b="1" dirty="0">
                <a:solidFill>
                  <a:schemeClr val="accent4">
                    <a:lumMod val="60000"/>
                    <a:lumOff val="40000"/>
                  </a:schemeClr>
                </a:solidFill>
                <a:effectLst>
                  <a:outerShdw blurRad="38100" dist="38100" dir="2700000" algn="tl">
                    <a:srgbClr val="000000">
                      <a:alpha val="43137"/>
                    </a:srgbClr>
                  </a:outerShdw>
                </a:effectLst>
              </a:rPr>
              <a:t>Barriers to Spreading the Gospel</a:t>
            </a:r>
          </a:p>
        </p:txBody>
      </p:sp>
      <p:sp>
        <p:nvSpPr>
          <p:cNvPr id="3" name="Content Placeholder 2">
            <a:extLst>
              <a:ext uri="{FF2B5EF4-FFF2-40B4-BE49-F238E27FC236}">
                <a16:creationId xmlns:a16="http://schemas.microsoft.com/office/drawing/2014/main" id="{841C2439-4C24-4265-03C7-D7BE045663B2}"/>
              </a:ext>
            </a:extLst>
          </p:cNvPr>
          <p:cNvSpPr>
            <a:spLocks noGrp="1"/>
          </p:cNvSpPr>
          <p:nvPr>
            <p:ph idx="1"/>
          </p:nvPr>
        </p:nvSpPr>
        <p:spPr/>
        <p:txBody>
          <a:bodyPr>
            <a:normAutofit/>
          </a:bodyPr>
          <a:lstStyle/>
          <a:p>
            <a:r>
              <a:rPr lang="en-US" sz="4400" dirty="0">
                <a:solidFill>
                  <a:schemeClr val="bg1"/>
                </a:solidFill>
              </a:rPr>
              <a:t>Geographical </a:t>
            </a:r>
          </a:p>
          <a:p>
            <a:r>
              <a:rPr lang="en-US" sz="4400" dirty="0">
                <a:solidFill>
                  <a:schemeClr val="bg1"/>
                </a:solidFill>
              </a:rPr>
              <a:t>Cultural </a:t>
            </a:r>
          </a:p>
          <a:p>
            <a:r>
              <a:rPr lang="en-US" sz="4400" dirty="0">
                <a:solidFill>
                  <a:schemeClr val="bg1"/>
                </a:solidFill>
              </a:rPr>
              <a:t>Political</a:t>
            </a:r>
          </a:p>
          <a:p>
            <a:r>
              <a:rPr lang="en-US" sz="4400" dirty="0">
                <a:solidFill>
                  <a:schemeClr val="bg1"/>
                </a:solidFill>
              </a:rPr>
              <a:t>Religious</a:t>
            </a:r>
          </a:p>
          <a:p>
            <a:r>
              <a:rPr lang="en-US" sz="4400" dirty="0">
                <a:solidFill>
                  <a:schemeClr val="bg1"/>
                </a:solidFill>
              </a:rPr>
              <a:t>Social</a:t>
            </a: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p:txBody>
      </p:sp>
    </p:spTree>
    <p:extLst>
      <p:ext uri="{BB962C8B-B14F-4D97-AF65-F5344CB8AC3E}">
        <p14:creationId xmlns:p14="http://schemas.microsoft.com/office/powerpoint/2010/main" val="222170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A18AF-AE40-8150-9DE4-3DA352856D77}"/>
              </a:ext>
            </a:extLst>
          </p:cNvPr>
          <p:cNvSpPr>
            <a:spLocks noGrp="1"/>
          </p:cNvSpPr>
          <p:nvPr>
            <p:ph type="title"/>
          </p:nvPr>
        </p:nvSpPr>
        <p:spPr/>
        <p:txBody>
          <a:bodyPr>
            <a:normAutofit/>
          </a:bodyPr>
          <a:lstStyle/>
          <a:p>
            <a:pPr algn="ctr"/>
            <a:r>
              <a:rPr lang="en-US" sz="5400" b="1" dirty="0">
                <a:solidFill>
                  <a:schemeClr val="bg1"/>
                </a:solidFill>
                <a:effectLst>
                  <a:outerShdw blurRad="38100" dist="38100" dir="2700000" algn="tl">
                    <a:srgbClr val="000000">
                      <a:alpha val="43137"/>
                    </a:srgbClr>
                  </a:outerShdw>
                </a:effectLst>
              </a:rPr>
              <a:t>Mission Facts</a:t>
            </a:r>
          </a:p>
        </p:txBody>
      </p:sp>
      <p:sp>
        <p:nvSpPr>
          <p:cNvPr id="3" name="Content Placeholder 2">
            <a:extLst>
              <a:ext uri="{FF2B5EF4-FFF2-40B4-BE49-F238E27FC236}">
                <a16:creationId xmlns:a16="http://schemas.microsoft.com/office/drawing/2014/main" id="{FEA80987-F370-C1B1-3672-C32952B400AD}"/>
              </a:ext>
            </a:extLst>
          </p:cNvPr>
          <p:cNvSpPr>
            <a:spLocks noGrp="1"/>
          </p:cNvSpPr>
          <p:nvPr>
            <p:ph idx="1"/>
          </p:nvPr>
        </p:nvSpPr>
        <p:spPr/>
        <p:txBody>
          <a:bodyPr>
            <a:normAutofit lnSpcReduction="10000"/>
          </a:bodyPr>
          <a:lstStyle/>
          <a:p>
            <a:r>
              <a:rPr lang="en-US" sz="4400" b="1" dirty="0">
                <a:solidFill>
                  <a:schemeClr val="bg1"/>
                </a:solidFill>
                <a:effectLst>
                  <a:outerShdw blurRad="38100" dist="38100" dir="2700000" algn="tl">
                    <a:srgbClr val="000000">
                      <a:alpha val="43137"/>
                    </a:srgbClr>
                  </a:outerShdw>
                </a:effectLst>
              </a:rPr>
              <a:t>3.23 billion people out of 7.75 billion are in the unreached people groups. (1 out of 3 do not know Jesus or have little or no access to the Gospel.)</a:t>
            </a:r>
          </a:p>
          <a:p>
            <a:r>
              <a:rPr lang="en-US" sz="4400" b="1" dirty="0">
                <a:solidFill>
                  <a:schemeClr val="bg1"/>
                </a:solidFill>
                <a:effectLst>
                  <a:outerShdw blurRad="38100" dist="38100" dir="2700000" algn="tl">
                    <a:srgbClr val="000000">
                      <a:alpha val="43137"/>
                    </a:srgbClr>
                  </a:outerShdw>
                </a:effectLst>
              </a:rPr>
              <a:t>In 2004 FBCA adopted our first UPG, the Fulani people group, as the focus of our mission efforts.  </a:t>
            </a:r>
          </a:p>
        </p:txBody>
      </p:sp>
    </p:spTree>
    <p:extLst>
      <p:ext uri="{BB962C8B-B14F-4D97-AF65-F5344CB8AC3E}">
        <p14:creationId xmlns:p14="http://schemas.microsoft.com/office/powerpoint/2010/main" val="14468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D8E811-A6FC-61E9-6487-0BFB7FA44C3A}"/>
              </a:ext>
            </a:extLst>
          </p:cNvPr>
          <p:cNvSpPr>
            <a:spLocks noGrp="1"/>
          </p:cNvSpPr>
          <p:nvPr>
            <p:ph idx="1"/>
          </p:nvPr>
        </p:nvSpPr>
        <p:spPr>
          <a:xfrm>
            <a:off x="838200" y="1415473"/>
            <a:ext cx="10515600" cy="4027054"/>
          </a:xfrm>
        </p:spPr>
        <p:txBody>
          <a:bodyPr>
            <a:normAutofit/>
          </a:bodyPr>
          <a:lstStyle/>
          <a:p>
            <a:r>
              <a:rPr lang="en-US" sz="4400" b="1" dirty="0">
                <a:solidFill>
                  <a:schemeClr val="bg1"/>
                </a:solidFill>
                <a:effectLst>
                  <a:outerShdw blurRad="38100" dist="38100" dir="2700000" algn="tl">
                    <a:srgbClr val="000000">
                      <a:alpha val="43137"/>
                    </a:srgbClr>
                  </a:outerShdw>
                </a:effectLst>
              </a:rPr>
              <a:t>FBCA now supports and partners with witness of Christ among 13 people groups.</a:t>
            </a:r>
          </a:p>
          <a:p>
            <a:r>
              <a:rPr lang="en-US" sz="4400" b="1" dirty="0">
                <a:solidFill>
                  <a:schemeClr val="bg1"/>
                </a:solidFill>
                <a:effectLst>
                  <a:outerShdw blurRad="38100" dist="38100" dir="2700000" algn="tl">
                    <a:srgbClr val="000000">
                      <a:alpha val="43137"/>
                    </a:srgbClr>
                  </a:outerShdw>
                </a:effectLst>
              </a:rPr>
              <a:t>FBCA utilizes insider witnesses to take the Good News of love to unreached peoples in ways they can hear and understand. </a:t>
            </a:r>
          </a:p>
        </p:txBody>
      </p:sp>
    </p:spTree>
    <p:extLst>
      <p:ext uri="{BB962C8B-B14F-4D97-AF65-F5344CB8AC3E}">
        <p14:creationId xmlns:p14="http://schemas.microsoft.com/office/powerpoint/2010/main" val="251592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E0B8-4B56-FDFB-1380-764613AEB445}"/>
              </a:ext>
            </a:extLst>
          </p:cNvPr>
          <p:cNvSpPr>
            <a:spLocks noGrp="1"/>
          </p:cNvSpPr>
          <p:nvPr>
            <p:ph type="title"/>
          </p:nvPr>
        </p:nvSpPr>
        <p:spPr>
          <a:xfrm>
            <a:off x="838200" y="1644073"/>
            <a:ext cx="10515600" cy="3417454"/>
          </a:xfrm>
        </p:spPr>
        <p:txBody>
          <a:bodyPr>
            <a:normAutofit/>
          </a:bodyPr>
          <a:lstStyle/>
          <a:p>
            <a:pPr algn="ctr"/>
            <a:r>
              <a:rPr lang="en-US" sz="5400" b="1" dirty="0">
                <a:solidFill>
                  <a:schemeClr val="bg1"/>
                </a:solidFill>
                <a:effectLst>
                  <a:outerShdw blurRad="38100" dist="38100" dir="2700000" algn="tl">
                    <a:srgbClr val="000000">
                      <a:alpha val="43137"/>
                    </a:srgbClr>
                  </a:outerShdw>
                </a:effectLst>
              </a:rPr>
              <a:t>John 4:1-42 is the story of how Jesus used an </a:t>
            </a:r>
            <a:r>
              <a:rPr lang="en-US" sz="5400" b="1" u="sng" dirty="0">
                <a:solidFill>
                  <a:schemeClr val="accent2">
                    <a:lumMod val="60000"/>
                    <a:lumOff val="40000"/>
                  </a:schemeClr>
                </a:solidFill>
                <a:effectLst>
                  <a:outerShdw blurRad="38100" dist="38100" dir="2700000" algn="tl">
                    <a:srgbClr val="000000">
                      <a:alpha val="43137"/>
                    </a:srgbClr>
                  </a:outerShdw>
                </a:effectLst>
              </a:rPr>
              <a:t>insider witness</a:t>
            </a:r>
            <a:r>
              <a:rPr lang="en-US" sz="5400" b="1" dirty="0">
                <a:solidFill>
                  <a:schemeClr val="bg1"/>
                </a:solidFill>
                <a:effectLst>
                  <a:outerShdw blurRad="38100" dist="38100" dir="2700000" algn="tl">
                    <a:srgbClr val="000000">
                      <a:alpha val="43137"/>
                    </a:srgbClr>
                  </a:outerShdw>
                </a:effectLst>
              </a:rPr>
              <a:t> to lead an antagonistic community to embrace the Good News. </a:t>
            </a:r>
          </a:p>
        </p:txBody>
      </p:sp>
    </p:spTree>
    <p:extLst>
      <p:ext uri="{BB962C8B-B14F-4D97-AF65-F5344CB8AC3E}">
        <p14:creationId xmlns:p14="http://schemas.microsoft.com/office/powerpoint/2010/main" val="186062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01250-CCFF-EF62-0A1C-CA7AAA8B7F53}"/>
              </a:ext>
            </a:extLst>
          </p:cNvPr>
          <p:cNvSpPr>
            <a:spLocks noGrp="1"/>
          </p:cNvSpPr>
          <p:nvPr>
            <p:ph type="title"/>
          </p:nvPr>
        </p:nvSpPr>
        <p:spPr>
          <a:xfrm>
            <a:off x="838200" y="12170"/>
            <a:ext cx="10515600" cy="809097"/>
          </a:xfrm>
        </p:spPr>
        <p:txBody>
          <a:bodyPr/>
          <a:lstStyle/>
          <a:p>
            <a:pPr algn="ctr"/>
            <a:r>
              <a:rPr lang="en-US" b="1" dirty="0">
                <a:solidFill>
                  <a:schemeClr val="accent2">
                    <a:lumMod val="60000"/>
                    <a:lumOff val="40000"/>
                  </a:schemeClr>
                </a:solidFill>
                <a:effectLst>
                  <a:outerShdw blurRad="38100" dist="38100" dir="2700000" algn="tl">
                    <a:srgbClr val="000000">
                      <a:alpha val="43137"/>
                    </a:srgbClr>
                  </a:outerShdw>
                </a:effectLst>
              </a:rPr>
              <a:t>John 4:1-9</a:t>
            </a:r>
          </a:p>
        </p:txBody>
      </p:sp>
      <p:sp>
        <p:nvSpPr>
          <p:cNvPr id="3" name="Content Placeholder 2">
            <a:extLst>
              <a:ext uri="{FF2B5EF4-FFF2-40B4-BE49-F238E27FC236}">
                <a16:creationId xmlns:a16="http://schemas.microsoft.com/office/drawing/2014/main" id="{B51FF054-D6DD-19B9-F5CE-8360412A2486}"/>
              </a:ext>
            </a:extLst>
          </p:cNvPr>
          <p:cNvSpPr>
            <a:spLocks noGrp="1"/>
          </p:cNvSpPr>
          <p:nvPr>
            <p:ph idx="1"/>
          </p:nvPr>
        </p:nvSpPr>
        <p:spPr>
          <a:xfrm>
            <a:off x="431800" y="1130830"/>
            <a:ext cx="11506200" cy="5715000"/>
          </a:xfrm>
        </p:spPr>
        <p:txBody>
          <a:bodyPr>
            <a:normAutofit fontScale="92500" lnSpcReduction="20000"/>
          </a:bodyPr>
          <a:lstStyle/>
          <a:p>
            <a:pPr marL="0" indent="0">
              <a:buNone/>
            </a:pPr>
            <a:r>
              <a:rPr lang="en-US" dirty="0">
                <a:solidFill>
                  <a:schemeClr val="bg1"/>
                </a:solidFill>
              </a:rPr>
              <a:t> </a:t>
            </a:r>
            <a:r>
              <a:rPr lang="en-US" sz="3900" dirty="0">
                <a:solidFill>
                  <a:schemeClr val="bg1"/>
                </a:solidFill>
              </a:rPr>
              <a:t>Now Jesus learned that the Pharisees had heard that he was gaining and baptizing more disciples than John— although in fact it was not Jesus who baptized, but his disciples.  So, he left Judea and went back once more to Galilee. Now he had to go through Samaria. So, he came to a town in Samaria called Sychar, near the plot of ground Jacob had given to his son Joseph. Jacob’s well was there, and Jesus, tired as he was from the journey, sat down by the well. It was about noon. When a Samaritan woman came to draw water, Jesus said to her, “Will you give me a drink?” (His disciples had gone into the town to buy food.) The Samaritan woman said to him, “You are a Jew and I am a Samaritan woman. How can you ask me for a drink?” (For Jews do not associate with Samaritans.)</a:t>
            </a:r>
            <a:endParaRPr lang="en-US" dirty="0">
              <a:solidFill>
                <a:schemeClr val="bg1"/>
              </a:solidFill>
            </a:endParaRPr>
          </a:p>
        </p:txBody>
      </p:sp>
    </p:spTree>
    <p:extLst>
      <p:ext uri="{BB962C8B-B14F-4D97-AF65-F5344CB8AC3E}">
        <p14:creationId xmlns:p14="http://schemas.microsoft.com/office/powerpoint/2010/main" val="194189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C4A8-9EFA-017E-370A-5B2CCC8FBE70}"/>
              </a:ext>
            </a:extLst>
          </p:cNvPr>
          <p:cNvSpPr>
            <a:spLocks noGrp="1"/>
          </p:cNvSpPr>
          <p:nvPr>
            <p:ph type="title"/>
          </p:nvPr>
        </p:nvSpPr>
        <p:spPr>
          <a:xfrm>
            <a:off x="931333" y="1889125"/>
            <a:ext cx="10515600" cy="2953808"/>
          </a:xfrm>
        </p:spPr>
        <p:txBody>
          <a:bodyPr>
            <a:normAutofit fontScale="90000"/>
          </a:bodyPr>
          <a:lstStyle/>
          <a:p>
            <a:pPr algn="ctr"/>
            <a:r>
              <a:rPr lang="en-US" sz="7200" b="1" i="1" dirty="0">
                <a:solidFill>
                  <a:schemeClr val="bg1"/>
                </a:solidFill>
                <a:effectLst>
                  <a:outerShdw blurRad="38100" dist="38100" dir="2700000" algn="tl">
                    <a:srgbClr val="000000">
                      <a:alpha val="43137"/>
                    </a:srgbClr>
                  </a:outerShdw>
                </a:effectLst>
              </a:rPr>
              <a:t>What were the barriers Jesus removed in His conversation with this person?</a:t>
            </a:r>
          </a:p>
        </p:txBody>
      </p:sp>
    </p:spTree>
    <p:extLst>
      <p:ext uri="{BB962C8B-B14F-4D97-AF65-F5344CB8AC3E}">
        <p14:creationId xmlns:p14="http://schemas.microsoft.com/office/powerpoint/2010/main" val="995731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1A34-2F33-ED86-3ECF-4F1A1B56C8AF}"/>
              </a:ext>
            </a:extLst>
          </p:cNvPr>
          <p:cNvSpPr>
            <a:spLocks noGrp="1"/>
          </p:cNvSpPr>
          <p:nvPr>
            <p:ph type="title"/>
          </p:nvPr>
        </p:nvSpPr>
        <p:spPr>
          <a:xfrm>
            <a:off x="838200" y="365125"/>
            <a:ext cx="10515600" cy="1683808"/>
          </a:xfrm>
        </p:spPr>
        <p:txBody>
          <a:bodyPr>
            <a:normAutofit/>
          </a:bodyPr>
          <a:lstStyle/>
          <a:p>
            <a:pPr algn="ctr"/>
            <a:r>
              <a:rPr lang="en-US" sz="4800" b="1" i="1" dirty="0">
                <a:solidFill>
                  <a:schemeClr val="bg1"/>
                </a:solidFill>
                <a:effectLst>
                  <a:outerShdw blurRad="38100" dist="38100" dir="2700000" algn="tl">
                    <a:srgbClr val="000000">
                      <a:alpha val="43137"/>
                    </a:srgbClr>
                  </a:outerShdw>
                </a:effectLst>
              </a:rPr>
              <a:t>What were the </a:t>
            </a:r>
            <a:r>
              <a:rPr lang="en-US" sz="4800" b="1" i="1" dirty="0">
                <a:solidFill>
                  <a:schemeClr val="accent2">
                    <a:lumMod val="60000"/>
                    <a:lumOff val="40000"/>
                  </a:schemeClr>
                </a:solidFill>
                <a:effectLst>
                  <a:outerShdw blurRad="38100" dist="38100" dir="2700000" algn="tl">
                    <a:srgbClr val="000000">
                      <a:alpha val="43137"/>
                    </a:srgbClr>
                  </a:outerShdw>
                </a:effectLst>
              </a:rPr>
              <a:t>Gospel Bridges </a:t>
            </a:r>
            <a:r>
              <a:rPr lang="en-US" sz="4800" b="1" i="1" dirty="0">
                <a:solidFill>
                  <a:schemeClr val="bg1"/>
                </a:solidFill>
                <a:effectLst>
                  <a:outerShdw blurRad="38100" dist="38100" dir="2700000" algn="tl">
                    <a:srgbClr val="000000">
                      <a:alpha val="43137"/>
                    </a:srgbClr>
                  </a:outerShdw>
                </a:effectLst>
              </a:rPr>
              <a:t>Jesus used in conversing with this woman? (4:10-26)</a:t>
            </a:r>
            <a:endParaRPr lang="en-US" sz="4800" b="1" i="1"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59CFE09-0FA6-4854-2F8C-6BC7D98C932F}"/>
              </a:ext>
            </a:extLst>
          </p:cNvPr>
          <p:cNvSpPr>
            <a:spLocks noGrp="1"/>
          </p:cNvSpPr>
          <p:nvPr>
            <p:ph idx="1"/>
          </p:nvPr>
        </p:nvSpPr>
        <p:spPr>
          <a:xfrm>
            <a:off x="838200" y="2362199"/>
            <a:ext cx="10515600" cy="3814763"/>
          </a:xfrm>
        </p:spPr>
        <p:txBody>
          <a:bodyPr>
            <a:normAutofit/>
          </a:bodyPr>
          <a:lstStyle/>
          <a:p>
            <a:r>
              <a:rPr lang="en-US" sz="4400" b="1" dirty="0">
                <a:solidFill>
                  <a:schemeClr val="bg1"/>
                </a:solidFill>
                <a:effectLst>
                  <a:outerShdw blurRad="38100" dist="38100" dir="2700000" algn="tl">
                    <a:srgbClr val="000000">
                      <a:alpha val="43137"/>
                    </a:srgbClr>
                  </a:outerShdw>
                </a:effectLst>
              </a:rPr>
              <a:t>Wells and Water</a:t>
            </a:r>
          </a:p>
          <a:p>
            <a:endParaRPr lang="en-US" sz="4400" b="1" dirty="0">
              <a:solidFill>
                <a:schemeClr val="bg1"/>
              </a:solidFill>
              <a:effectLst>
                <a:outerShdw blurRad="38100" dist="38100" dir="2700000" algn="tl">
                  <a:srgbClr val="000000">
                    <a:alpha val="43137"/>
                  </a:srgbClr>
                </a:outerShdw>
              </a:effectLst>
            </a:endParaRPr>
          </a:p>
          <a:p>
            <a:r>
              <a:rPr lang="en-US" sz="4400" b="1" dirty="0">
                <a:solidFill>
                  <a:schemeClr val="bg1"/>
                </a:solidFill>
                <a:effectLst>
                  <a:outerShdw blurRad="38100" dist="38100" dir="2700000" algn="tl">
                    <a:srgbClr val="000000">
                      <a:alpha val="43137"/>
                    </a:srgbClr>
                  </a:outerShdw>
                </a:effectLst>
              </a:rPr>
              <a:t>Common Heritage</a:t>
            </a:r>
          </a:p>
          <a:p>
            <a:endParaRPr lang="en-US" sz="4400" b="1" dirty="0">
              <a:solidFill>
                <a:schemeClr val="bg1"/>
              </a:solidFill>
              <a:effectLst>
                <a:outerShdw blurRad="38100" dist="38100" dir="2700000" algn="tl">
                  <a:srgbClr val="000000">
                    <a:alpha val="43137"/>
                  </a:srgbClr>
                </a:outerShdw>
              </a:effectLst>
            </a:endParaRPr>
          </a:p>
          <a:p>
            <a:r>
              <a:rPr lang="en-US" sz="4400" b="1" dirty="0">
                <a:solidFill>
                  <a:schemeClr val="bg1"/>
                </a:solidFill>
                <a:effectLst>
                  <a:outerShdw blurRad="38100" dist="38100" dir="2700000" algn="tl">
                    <a:srgbClr val="000000">
                      <a:alpha val="43137"/>
                    </a:srgbClr>
                  </a:outerShdw>
                </a:effectLst>
              </a:rPr>
              <a:t>Messianic Expectation</a:t>
            </a:r>
          </a:p>
        </p:txBody>
      </p:sp>
    </p:spTree>
    <p:extLst>
      <p:ext uri="{BB962C8B-B14F-4D97-AF65-F5344CB8AC3E}">
        <p14:creationId xmlns:p14="http://schemas.microsoft.com/office/powerpoint/2010/main" val="408753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ECBF-8557-BAC7-B1B1-1C9CB10211AA}"/>
              </a:ext>
            </a:extLst>
          </p:cNvPr>
          <p:cNvSpPr>
            <a:spLocks noGrp="1"/>
          </p:cNvSpPr>
          <p:nvPr>
            <p:ph type="title"/>
          </p:nvPr>
        </p:nvSpPr>
        <p:spPr>
          <a:xfrm>
            <a:off x="897464" y="251010"/>
            <a:ext cx="10515600" cy="3021542"/>
          </a:xfrm>
        </p:spPr>
        <p:txBody>
          <a:bodyPr>
            <a:noAutofit/>
          </a:bodyPr>
          <a:lstStyle/>
          <a:p>
            <a:pPr algn="ctr"/>
            <a:r>
              <a:rPr lang="en-US" sz="6000" b="1" dirty="0">
                <a:solidFill>
                  <a:schemeClr val="bg1"/>
                </a:solidFill>
                <a:effectLst>
                  <a:outerShdw blurRad="38100" dist="38100" dir="2700000" algn="tl">
                    <a:srgbClr val="000000">
                      <a:alpha val="43137"/>
                    </a:srgbClr>
                  </a:outerShdw>
                </a:effectLst>
              </a:rPr>
              <a:t>Was Jesus’ journey to the well meant for the salvation of this one woman?</a:t>
            </a:r>
          </a:p>
        </p:txBody>
      </p:sp>
      <p:sp>
        <p:nvSpPr>
          <p:cNvPr id="4" name="TextBox 3">
            <a:extLst>
              <a:ext uri="{FF2B5EF4-FFF2-40B4-BE49-F238E27FC236}">
                <a16:creationId xmlns:a16="http://schemas.microsoft.com/office/drawing/2014/main" id="{CF6E48B8-DE91-B566-7959-F193AFCFAAF8}"/>
              </a:ext>
            </a:extLst>
          </p:cNvPr>
          <p:cNvSpPr txBox="1"/>
          <p:nvPr/>
        </p:nvSpPr>
        <p:spPr>
          <a:xfrm>
            <a:off x="897465" y="3750733"/>
            <a:ext cx="10515599" cy="2585323"/>
          </a:xfrm>
          <a:prstGeom prst="rect">
            <a:avLst/>
          </a:prstGeom>
          <a:no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mj-lt"/>
              </a:rPr>
              <a:t>Was Jesus’ intention to open the door of salvation to the entire Samaritan community?</a:t>
            </a:r>
          </a:p>
        </p:txBody>
      </p:sp>
      <p:sp>
        <p:nvSpPr>
          <p:cNvPr id="5" name="TextBox 4">
            <a:extLst>
              <a:ext uri="{FF2B5EF4-FFF2-40B4-BE49-F238E27FC236}">
                <a16:creationId xmlns:a16="http://schemas.microsoft.com/office/drawing/2014/main" id="{440DE344-7F2A-0399-A666-D6F75884736C}"/>
              </a:ext>
            </a:extLst>
          </p:cNvPr>
          <p:cNvSpPr txBox="1"/>
          <p:nvPr/>
        </p:nvSpPr>
        <p:spPr>
          <a:xfrm>
            <a:off x="5194788" y="2965521"/>
            <a:ext cx="1802423" cy="769441"/>
          </a:xfrm>
          <a:prstGeom prst="rect">
            <a:avLst/>
          </a:prstGeom>
          <a:noFill/>
        </p:spPr>
        <p:txBody>
          <a:bodyPr wrap="square" rtlCol="0">
            <a:spAutoFit/>
          </a:bodyPr>
          <a:lstStyle/>
          <a:p>
            <a:pPr algn="ctr"/>
            <a:r>
              <a:rPr lang="en-US" sz="4400" dirty="0">
                <a:solidFill>
                  <a:schemeClr val="bg1"/>
                </a:solidFill>
              </a:rPr>
              <a:t>or</a:t>
            </a:r>
          </a:p>
        </p:txBody>
      </p:sp>
    </p:spTree>
    <p:extLst>
      <p:ext uri="{BB962C8B-B14F-4D97-AF65-F5344CB8AC3E}">
        <p14:creationId xmlns:p14="http://schemas.microsoft.com/office/powerpoint/2010/main" val="279844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24E4E-0B9A-6CA9-EC24-1A3B2B4DE5DC}"/>
              </a:ext>
            </a:extLst>
          </p:cNvPr>
          <p:cNvSpPr>
            <a:spLocks noGrp="1"/>
          </p:cNvSpPr>
          <p:nvPr>
            <p:ph type="title"/>
          </p:nvPr>
        </p:nvSpPr>
        <p:spPr>
          <a:xfrm>
            <a:off x="838200" y="365125"/>
            <a:ext cx="10515600" cy="2183342"/>
          </a:xfrm>
        </p:spPr>
        <p:txBody>
          <a:bodyPr>
            <a:normAutofit/>
          </a:bodyPr>
          <a:lstStyle/>
          <a:p>
            <a:pPr algn="ctr"/>
            <a:r>
              <a:rPr lang="en-US" sz="9600" b="1" dirty="0">
                <a:solidFill>
                  <a:schemeClr val="bg1"/>
                </a:solidFill>
                <a:effectLst>
                  <a:outerShdw blurRad="38100" dist="38100" dir="2700000" algn="tl">
                    <a:srgbClr val="000000">
                      <a:alpha val="43137"/>
                    </a:srgbClr>
                  </a:outerShdw>
                </a:effectLst>
              </a:rPr>
              <a:t>Bible Trivia</a:t>
            </a:r>
          </a:p>
        </p:txBody>
      </p:sp>
      <p:sp>
        <p:nvSpPr>
          <p:cNvPr id="3" name="Content Placeholder 2">
            <a:extLst>
              <a:ext uri="{FF2B5EF4-FFF2-40B4-BE49-F238E27FC236}">
                <a16:creationId xmlns:a16="http://schemas.microsoft.com/office/drawing/2014/main" id="{1A400AAA-E551-C956-EABD-65C65F2347D7}"/>
              </a:ext>
            </a:extLst>
          </p:cNvPr>
          <p:cNvSpPr>
            <a:spLocks noGrp="1"/>
          </p:cNvSpPr>
          <p:nvPr>
            <p:ph idx="1"/>
          </p:nvPr>
        </p:nvSpPr>
        <p:spPr>
          <a:xfrm>
            <a:off x="838200" y="3273425"/>
            <a:ext cx="10515600" cy="1603375"/>
          </a:xfrm>
        </p:spPr>
        <p:txBody>
          <a:bodyPr>
            <a:normAutofit/>
          </a:bodyPr>
          <a:lstStyle/>
          <a:p>
            <a:pPr marL="0" indent="0" algn="ctr">
              <a:buNone/>
            </a:pPr>
            <a:r>
              <a:rPr lang="en-US" sz="5400" b="1" i="1" dirty="0">
                <a:solidFill>
                  <a:schemeClr val="bg1"/>
                </a:solidFill>
                <a:effectLst>
                  <a:outerShdw blurRad="38100" dist="38100" dir="2700000" algn="tl">
                    <a:srgbClr val="000000">
                      <a:alpha val="43137"/>
                    </a:srgbClr>
                  </a:outerShdw>
                </a:effectLst>
              </a:rPr>
              <a:t>What is the name for God, Hashem, mean?</a:t>
            </a:r>
          </a:p>
        </p:txBody>
      </p:sp>
    </p:spTree>
    <p:extLst>
      <p:ext uri="{BB962C8B-B14F-4D97-AF65-F5344CB8AC3E}">
        <p14:creationId xmlns:p14="http://schemas.microsoft.com/office/powerpoint/2010/main" val="3526520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8C6A-37F7-E21C-F96D-39930187F233}"/>
              </a:ext>
            </a:extLst>
          </p:cNvPr>
          <p:cNvSpPr>
            <a:spLocks noGrp="1"/>
          </p:cNvSpPr>
          <p:nvPr>
            <p:ph type="title"/>
          </p:nvPr>
        </p:nvSpPr>
        <p:spPr/>
        <p:txBody>
          <a:bodyPr>
            <a:normAutofit/>
          </a:bodyPr>
          <a:lstStyle/>
          <a:p>
            <a:pPr algn="ctr"/>
            <a:r>
              <a:rPr lang="en-US" sz="6000" b="1" dirty="0">
                <a:solidFill>
                  <a:schemeClr val="bg1"/>
                </a:solidFill>
                <a:effectLst>
                  <a:outerShdw blurRad="38100" dist="38100" dir="2700000" algn="tl">
                    <a:srgbClr val="000000">
                      <a:alpha val="43137"/>
                    </a:srgbClr>
                  </a:outerShdw>
                </a:effectLst>
              </a:rPr>
              <a:t>CASE STUDY</a:t>
            </a:r>
          </a:p>
        </p:txBody>
      </p:sp>
      <p:sp>
        <p:nvSpPr>
          <p:cNvPr id="3" name="Content Placeholder 2">
            <a:extLst>
              <a:ext uri="{FF2B5EF4-FFF2-40B4-BE49-F238E27FC236}">
                <a16:creationId xmlns:a16="http://schemas.microsoft.com/office/drawing/2014/main" id="{834BFDB5-4CF6-B100-7BCA-16F6C8C54357}"/>
              </a:ext>
            </a:extLst>
          </p:cNvPr>
          <p:cNvSpPr>
            <a:spLocks noGrp="1"/>
          </p:cNvSpPr>
          <p:nvPr>
            <p:ph idx="1"/>
          </p:nvPr>
        </p:nvSpPr>
        <p:spPr/>
        <p:txBody>
          <a:bodyPr>
            <a:normAutofit/>
          </a:bodyPr>
          <a:lstStyle/>
          <a:p>
            <a:pPr marL="0" indent="0" algn="ctr">
              <a:buNone/>
            </a:pPr>
            <a:endParaRPr lang="en-US" sz="4400" dirty="0">
              <a:solidFill>
                <a:schemeClr val="bg1"/>
              </a:solidFill>
            </a:endParaRPr>
          </a:p>
          <a:p>
            <a:pPr marL="0" indent="0" algn="ctr">
              <a:buNone/>
            </a:pPr>
            <a:endParaRPr lang="en-US" sz="4400" dirty="0">
              <a:solidFill>
                <a:schemeClr val="bg1"/>
              </a:solidFill>
            </a:endParaRPr>
          </a:p>
          <a:p>
            <a:pPr marL="0" indent="0" algn="ctr">
              <a:buNone/>
            </a:pPr>
            <a:r>
              <a:rPr lang="en-US" sz="8000" dirty="0">
                <a:solidFill>
                  <a:schemeClr val="bg1"/>
                </a:solidFill>
              </a:rPr>
              <a:t>The Farsi People Group</a:t>
            </a:r>
          </a:p>
        </p:txBody>
      </p:sp>
    </p:spTree>
    <p:extLst>
      <p:ext uri="{BB962C8B-B14F-4D97-AF65-F5344CB8AC3E}">
        <p14:creationId xmlns:p14="http://schemas.microsoft.com/office/powerpoint/2010/main" val="316444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D3C6B-6747-9C08-A03E-679DA944D797}"/>
              </a:ext>
            </a:extLst>
          </p:cNvPr>
          <p:cNvSpPr>
            <a:spLocks noGrp="1"/>
          </p:cNvSpPr>
          <p:nvPr>
            <p:ph type="title"/>
          </p:nvPr>
        </p:nvSpPr>
        <p:spPr>
          <a:xfrm>
            <a:off x="838200" y="365125"/>
            <a:ext cx="10515600" cy="1929667"/>
          </a:xfrm>
        </p:spPr>
        <p:txBody>
          <a:bodyPr>
            <a:noAutofit/>
          </a:bodyPr>
          <a:lstStyle/>
          <a:p>
            <a:pPr algn="ctr"/>
            <a:r>
              <a:rPr lang="en-US" sz="6600" b="1" dirty="0">
                <a:solidFill>
                  <a:schemeClr val="bg1"/>
                </a:solidFill>
                <a:effectLst>
                  <a:outerShdw blurRad="38100" dist="38100" dir="2700000" algn="tl">
                    <a:srgbClr val="000000">
                      <a:alpha val="43137"/>
                    </a:srgbClr>
                  </a:outerShdw>
                </a:effectLst>
              </a:rPr>
              <a:t>What Can We Learn from this study?</a:t>
            </a:r>
          </a:p>
        </p:txBody>
      </p:sp>
      <p:sp>
        <p:nvSpPr>
          <p:cNvPr id="3" name="Content Placeholder 2">
            <a:extLst>
              <a:ext uri="{FF2B5EF4-FFF2-40B4-BE49-F238E27FC236}">
                <a16:creationId xmlns:a16="http://schemas.microsoft.com/office/drawing/2014/main" id="{F1DA7F54-E3C1-B5B5-F456-9AE7275E21ED}"/>
              </a:ext>
            </a:extLst>
          </p:cNvPr>
          <p:cNvSpPr>
            <a:spLocks noGrp="1"/>
          </p:cNvSpPr>
          <p:nvPr>
            <p:ph idx="1"/>
          </p:nvPr>
        </p:nvSpPr>
        <p:spPr>
          <a:xfrm>
            <a:off x="838200" y="2664069"/>
            <a:ext cx="10515600" cy="3512894"/>
          </a:xfrm>
        </p:spPr>
        <p:txBody>
          <a:bodyPr>
            <a:normAutofit/>
          </a:bodyPr>
          <a:lstStyle/>
          <a:p>
            <a:r>
              <a:rPr lang="en-US" sz="4400" b="1" dirty="0">
                <a:solidFill>
                  <a:schemeClr val="bg1"/>
                </a:solidFill>
                <a:effectLst>
                  <a:outerShdw blurRad="38100" dist="38100" dir="2700000" algn="tl">
                    <a:srgbClr val="000000">
                      <a:alpha val="43137"/>
                    </a:srgbClr>
                  </a:outerShdw>
                </a:effectLst>
                <a:latin typeface="+mj-lt"/>
              </a:rPr>
              <a:t>God often uses “insiders” to reach people who are resistant to the outside Gospel witness</a:t>
            </a:r>
          </a:p>
          <a:p>
            <a:r>
              <a:rPr lang="en-US" sz="4400" b="1" dirty="0">
                <a:solidFill>
                  <a:schemeClr val="bg1"/>
                </a:solidFill>
                <a:effectLst>
                  <a:outerShdw blurRad="38100" dist="38100" dir="2700000" algn="tl">
                    <a:srgbClr val="000000">
                      <a:alpha val="43137"/>
                    </a:srgbClr>
                  </a:outerShdw>
                </a:effectLst>
                <a:latin typeface="+mj-lt"/>
              </a:rPr>
              <a:t>Identifying “Gospel bridges” for share the Good News is an effective means of witness.</a:t>
            </a:r>
          </a:p>
        </p:txBody>
      </p:sp>
    </p:spTree>
    <p:extLst>
      <p:ext uri="{BB962C8B-B14F-4D97-AF65-F5344CB8AC3E}">
        <p14:creationId xmlns:p14="http://schemas.microsoft.com/office/powerpoint/2010/main" val="350307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3D325-7533-043C-CF72-DC9314F66EE8}"/>
              </a:ext>
            </a:extLst>
          </p:cNvPr>
          <p:cNvSpPr>
            <a:spLocks noGrp="1"/>
          </p:cNvSpPr>
          <p:nvPr>
            <p:ph type="title"/>
          </p:nvPr>
        </p:nvSpPr>
        <p:spPr/>
        <p:txBody>
          <a:bodyPr>
            <a:normAutofit/>
          </a:bodyPr>
          <a:lstStyle/>
          <a:p>
            <a:pPr algn="ctr"/>
            <a:r>
              <a:rPr lang="en-US" sz="5400" b="1" dirty="0">
                <a:solidFill>
                  <a:schemeClr val="bg1"/>
                </a:solidFill>
                <a:effectLst>
                  <a:outerShdw blurRad="38100" dist="38100" dir="2700000" algn="tl">
                    <a:srgbClr val="000000">
                      <a:alpha val="43137"/>
                    </a:srgbClr>
                  </a:outerShdw>
                </a:effectLst>
              </a:rPr>
              <a:t>What Can We Do?</a:t>
            </a:r>
          </a:p>
        </p:txBody>
      </p:sp>
      <p:sp>
        <p:nvSpPr>
          <p:cNvPr id="3" name="Content Placeholder 2">
            <a:extLst>
              <a:ext uri="{FF2B5EF4-FFF2-40B4-BE49-F238E27FC236}">
                <a16:creationId xmlns:a16="http://schemas.microsoft.com/office/drawing/2014/main" id="{7E46FCA9-D8C5-F786-2AF8-E4562DAECE56}"/>
              </a:ext>
            </a:extLst>
          </p:cNvPr>
          <p:cNvSpPr>
            <a:spLocks noGrp="1"/>
          </p:cNvSpPr>
          <p:nvPr>
            <p:ph idx="1"/>
          </p:nvPr>
        </p:nvSpPr>
        <p:spPr>
          <a:xfrm>
            <a:off x="899746" y="1500309"/>
            <a:ext cx="10515600" cy="4751021"/>
          </a:xfrm>
        </p:spPr>
        <p:txBody>
          <a:bodyPr>
            <a:normAutofit lnSpcReduction="10000"/>
          </a:bodyPr>
          <a:lstStyle/>
          <a:p>
            <a:r>
              <a:rPr lang="en-US" sz="4400" b="1" dirty="0">
                <a:solidFill>
                  <a:schemeClr val="bg1"/>
                </a:solidFill>
                <a:effectLst>
                  <a:outerShdw blurRad="38100" dist="38100" dir="2700000" algn="tl">
                    <a:srgbClr val="000000">
                      <a:alpha val="43137"/>
                    </a:srgbClr>
                  </a:outerShdw>
                </a:effectLst>
              </a:rPr>
              <a:t>Pray for the UPG, for the insider witness</a:t>
            </a:r>
          </a:p>
          <a:p>
            <a:endParaRPr lang="en-US" sz="4400" b="1" dirty="0">
              <a:solidFill>
                <a:schemeClr val="bg1"/>
              </a:solidFill>
              <a:effectLst>
                <a:outerShdw blurRad="38100" dist="38100" dir="2700000" algn="tl">
                  <a:srgbClr val="000000">
                    <a:alpha val="43137"/>
                  </a:srgbClr>
                </a:outerShdw>
              </a:effectLst>
            </a:endParaRPr>
          </a:p>
          <a:p>
            <a:r>
              <a:rPr lang="en-US" sz="4400" b="1" dirty="0">
                <a:solidFill>
                  <a:schemeClr val="bg1"/>
                </a:solidFill>
                <a:effectLst>
                  <a:outerShdw blurRad="38100" dist="38100" dir="2700000" algn="tl">
                    <a:srgbClr val="000000">
                      <a:alpha val="43137"/>
                    </a:srgbClr>
                  </a:outerShdw>
                </a:effectLst>
              </a:rPr>
              <a:t>Give to continue the ministry to the UPG. </a:t>
            </a:r>
          </a:p>
          <a:p>
            <a:endParaRPr lang="en-US" sz="4400" b="1" dirty="0">
              <a:solidFill>
                <a:schemeClr val="bg1"/>
              </a:solidFill>
              <a:effectLst>
                <a:outerShdw blurRad="38100" dist="38100" dir="2700000" algn="tl">
                  <a:srgbClr val="000000">
                    <a:alpha val="43137"/>
                  </a:srgbClr>
                </a:outerShdw>
              </a:effectLst>
            </a:endParaRPr>
          </a:p>
          <a:p>
            <a:r>
              <a:rPr lang="en-US" sz="4400" b="1" dirty="0">
                <a:solidFill>
                  <a:schemeClr val="bg1"/>
                </a:solidFill>
                <a:effectLst>
                  <a:outerShdw blurRad="38100" dist="38100" dir="2700000" algn="tl">
                    <a:srgbClr val="000000">
                      <a:alpha val="43137"/>
                    </a:srgbClr>
                  </a:outerShdw>
                </a:effectLst>
              </a:rPr>
              <a:t>Go to minister in person</a:t>
            </a:r>
          </a:p>
          <a:p>
            <a:endParaRPr lang="en-US" sz="4400" b="1" dirty="0">
              <a:solidFill>
                <a:schemeClr val="bg1"/>
              </a:solidFill>
              <a:effectLst>
                <a:outerShdw blurRad="38100" dist="38100" dir="2700000" algn="tl">
                  <a:srgbClr val="000000">
                    <a:alpha val="43137"/>
                  </a:srgbClr>
                </a:outerShdw>
              </a:effectLst>
            </a:endParaRPr>
          </a:p>
          <a:p>
            <a:r>
              <a:rPr lang="en-US" sz="4400" b="1" dirty="0">
                <a:solidFill>
                  <a:schemeClr val="bg1"/>
                </a:solidFill>
                <a:effectLst>
                  <a:outerShdw blurRad="38100" dist="38100" dir="2700000" algn="tl">
                    <a:srgbClr val="000000">
                      <a:alpha val="43137"/>
                    </a:srgbClr>
                  </a:outerShdw>
                </a:effectLst>
              </a:rPr>
              <a:t>Welcome internationals </a:t>
            </a:r>
          </a:p>
          <a:p>
            <a:endParaRPr lang="en-US" sz="4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880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5487D-5F01-3DFE-C098-BFA7C27FDB53}"/>
              </a:ext>
            </a:extLst>
          </p:cNvPr>
          <p:cNvSpPr>
            <a:spLocks noGrp="1"/>
          </p:cNvSpPr>
          <p:nvPr>
            <p:ph idx="1"/>
          </p:nvPr>
        </p:nvSpPr>
        <p:spPr>
          <a:xfrm>
            <a:off x="838200" y="491067"/>
            <a:ext cx="10515600" cy="5685896"/>
          </a:xfrm>
        </p:spPr>
        <p:txBody>
          <a:bodyPr>
            <a:normAutofit fontScale="92500" lnSpcReduction="20000"/>
          </a:bodyPr>
          <a:lstStyle/>
          <a:p>
            <a:pPr marL="0" indent="0" algn="ctr">
              <a:buNone/>
            </a:pPr>
            <a:r>
              <a:rPr lang="en-US" sz="4800" b="1" dirty="0">
                <a:solidFill>
                  <a:schemeClr val="bg1"/>
                </a:solidFill>
              </a:rPr>
              <a:t>LIVE SENT </a:t>
            </a:r>
          </a:p>
          <a:p>
            <a:pPr marL="0" indent="0" algn="ctr">
              <a:buNone/>
            </a:pPr>
            <a:r>
              <a:rPr lang="en-US" sz="4800" b="1" dirty="0">
                <a:solidFill>
                  <a:schemeClr val="bg1"/>
                </a:solidFill>
              </a:rPr>
              <a:t>FBCA MISSION STUDIES</a:t>
            </a:r>
          </a:p>
          <a:p>
            <a:pPr marL="0" indent="0">
              <a:buNone/>
            </a:pPr>
            <a:r>
              <a:rPr lang="en-US" sz="4300" dirty="0">
                <a:solidFill>
                  <a:schemeClr val="bg1"/>
                </a:solidFill>
              </a:rPr>
              <a:t>LESSON 1: Reaching Unreached People Groups from the Inside</a:t>
            </a:r>
          </a:p>
          <a:p>
            <a:pPr marL="0" indent="0">
              <a:buNone/>
            </a:pPr>
            <a:r>
              <a:rPr lang="en-US" sz="4300" dirty="0">
                <a:solidFill>
                  <a:schemeClr val="bg1"/>
                </a:solidFill>
              </a:rPr>
              <a:t>Author: Cindy Wiles</a:t>
            </a:r>
          </a:p>
          <a:p>
            <a:pPr marL="0" indent="0">
              <a:buNone/>
            </a:pPr>
            <a:r>
              <a:rPr lang="en-US" sz="4300" dirty="0">
                <a:solidFill>
                  <a:schemeClr val="bg1"/>
                </a:solidFill>
              </a:rPr>
              <a:t>Text: John 4:1-42</a:t>
            </a:r>
          </a:p>
          <a:p>
            <a:pPr marL="0" indent="0">
              <a:buNone/>
            </a:pPr>
            <a:r>
              <a:rPr lang="en-US" sz="4300" dirty="0">
                <a:solidFill>
                  <a:schemeClr val="bg1"/>
                </a:solidFill>
              </a:rPr>
              <a:t>SUMMARY: Jesus “crossed cultures” and engaged a Samaritan woman on “her turf” with the Good News. As a result, many people in that town believed in Him because of her testimony. </a:t>
            </a:r>
          </a:p>
          <a:p>
            <a:endParaRPr lang="en-US" dirty="0"/>
          </a:p>
        </p:txBody>
      </p:sp>
    </p:spTree>
    <p:extLst>
      <p:ext uri="{BB962C8B-B14F-4D97-AF65-F5344CB8AC3E}">
        <p14:creationId xmlns:p14="http://schemas.microsoft.com/office/powerpoint/2010/main" val="188400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D6D7CD-EC31-E712-C46D-71C8731144AD}"/>
              </a:ext>
            </a:extLst>
          </p:cNvPr>
          <p:cNvSpPr>
            <a:spLocks noGrp="1"/>
          </p:cNvSpPr>
          <p:nvPr>
            <p:ph idx="1"/>
          </p:nvPr>
        </p:nvSpPr>
        <p:spPr>
          <a:xfrm>
            <a:off x="838200" y="719667"/>
            <a:ext cx="10515600" cy="5457296"/>
          </a:xfrm>
        </p:spPr>
        <p:txBody>
          <a:bodyPr>
            <a:normAutofit/>
          </a:bodyPr>
          <a:lstStyle/>
          <a:p>
            <a:pPr marL="0" indent="0">
              <a:buNone/>
            </a:pPr>
            <a:r>
              <a:rPr lang="en-US" sz="4000" dirty="0">
                <a:solidFill>
                  <a:schemeClr val="bg1"/>
                </a:solidFill>
              </a:rPr>
              <a:t>LESSON 2: Joining Christ in Crossing Cultures</a:t>
            </a:r>
          </a:p>
          <a:p>
            <a:pPr marL="0" indent="0">
              <a:buNone/>
            </a:pPr>
            <a:r>
              <a:rPr lang="en-US" sz="4000" dirty="0">
                <a:solidFill>
                  <a:schemeClr val="bg1"/>
                </a:solidFill>
              </a:rPr>
              <a:t>Author: Peggy </a:t>
            </a:r>
            <a:r>
              <a:rPr lang="en-US" sz="4000" dirty="0" err="1">
                <a:solidFill>
                  <a:schemeClr val="bg1"/>
                </a:solidFill>
              </a:rPr>
              <a:t>Kulesz</a:t>
            </a:r>
            <a:endParaRPr lang="en-US" sz="4000" dirty="0">
              <a:solidFill>
                <a:schemeClr val="bg1"/>
              </a:solidFill>
            </a:endParaRPr>
          </a:p>
          <a:p>
            <a:pPr marL="0" indent="0">
              <a:buNone/>
            </a:pPr>
            <a:r>
              <a:rPr lang="en-US" sz="4000" dirty="0">
                <a:solidFill>
                  <a:schemeClr val="bg1"/>
                </a:solidFill>
              </a:rPr>
              <a:t>Text: Acts 11:1-25; Acts 13:1-3; Acts 16: 6-10</a:t>
            </a:r>
          </a:p>
          <a:p>
            <a:pPr marL="0" indent="0">
              <a:buNone/>
            </a:pPr>
            <a:r>
              <a:rPr lang="en-US" sz="4000" dirty="0">
                <a:solidFill>
                  <a:schemeClr val="bg1"/>
                </a:solidFill>
              </a:rPr>
              <a:t>SUMMARY: We must let go of our personal prejudices and preconceived notions – and experience discomfort, sacrifice, and inconvenience – to be used by God in advancing His worldwide plan of redemption. </a:t>
            </a:r>
          </a:p>
          <a:p>
            <a:pPr marL="0" indent="0">
              <a:buNone/>
            </a:pPr>
            <a:endParaRPr lang="en-US" sz="4000" dirty="0">
              <a:solidFill>
                <a:schemeClr val="bg1"/>
              </a:solidFill>
            </a:endParaRPr>
          </a:p>
        </p:txBody>
      </p:sp>
    </p:spTree>
    <p:extLst>
      <p:ext uri="{BB962C8B-B14F-4D97-AF65-F5344CB8AC3E}">
        <p14:creationId xmlns:p14="http://schemas.microsoft.com/office/powerpoint/2010/main" val="133586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51DE0-86EF-A22B-73EF-A75C0776748E}"/>
              </a:ext>
            </a:extLst>
          </p:cNvPr>
          <p:cNvSpPr>
            <a:spLocks noGrp="1"/>
          </p:cNvSpPr>
          <p:nvPr>
            <p:ph idx="1"/>
          </p:nvPr>
        </p:nvSpPr>
        <p:spPr>
          <a:xfrm>
            <a:off x="838200" y="516467"/>
            <a:ext cx="10515600" cy="5660496"/>
          </a:xfrm>
        </p:spPr>
        <p:txBody>
          <a:bodyPr>
            <a:normAutofit/>
          </a:bodyPr>
          <a:lstStyle/>
          <a:p>
            <a:pPr marL="0" indent="0">
              <a:buNone/>
            </a:pPr>
            <a:r>
              <a:rPr lang="en-US" sz="4000" dirty="0">
                <a:solidFill>
                  <a:schemeClr val="bg1"/>
                </a:solidFill>
              </a:rPr>
              <a:t>LESSON 3 – Joining Christ Among the Diaspora</a:t>
            </a:r>
          </a:p>
          <a:p>
            <a:pPr marL="0" indent="0">
              <a:buNone/>
            </a:pPr>
            <a:r>
              <a:rPr lang="en-US" sz="4000" dirty="0">
                <a:solidFill>
                  <a:schemeClr val="bg1"/>
                </a:solidFill>
              </a:rPr>
              <a:t>Author: Rebecca Dark</a:t>
            </a:r>
          </a:p>
          <a:p>
            <a:pPr marL="0" indent="0">
              <a:buNone/>
            </a:pPr>
            <a:r>
              <a:rPr lang="en-US" sz="4000" dirty="0">
                <a:solidFill>
                  <a:schemeClr val="bg1"/>
                </a:solidFill>
              </a:rPr>
              <a:t>Text: Acts 2:1-41</a:t>
            </a:r>
          </a:p>
          <a:p>
            <a:pPr marL="0" indent="0">
              <a:buNone/>
            </a:pPr>
            <a:r>
              <a:rPr lang="en-US" sz="4000" dirty="0">
                <a:solidFill>
                  <a:schemeClr val="bg1"/>
                </a:solidFill>
              </a:rPr>
              <a:t>SUMMARY: God is always at work orchestrating world events- often in counterintuitive ways – to accomplish His diving purposes. The Kingdom of God is multi-lingual, multi-ethnic, and not yet, eternal empowered by the Holy Spirit, and is all about Jesus. </a:t>
            </a:r>
          </a:p>
          <a:p>
            <a:pPr marL="0" indent="0">
              <a:buNone/>
            </a:pPr>
            <a:endParaRPr lang="en-US" sz="4000" dirty="0">
              <a:solidFill>
                <a:schemeClr val="bg1"/>
              </a:solidFill>
            </a:endParaRPr>
          </a:p>
        </p:txBody>
      </p:sp>
    </p:spTree>
    <p:extLst>
      <p:ext uri="{BB962C8B-B14F-4D97-AF65-F5344CB8AC3E}">
        <p14:creationId xmlns:p14="http://schemas.microsoft.com/office/powerpoint/2010/main" val="59607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51E874-E32E-1844-95F3-3645C051D7A8}"/>
              </a:ext>
            </a:extLst>
          </p:cNvPr>
          <p:cNvSpPr>
            <a:spLocks noGrp="1"/>
          </p:cNvSpPr>
          <p:nvPr>
            <p:ph type="ctrTitle"/>
          </p:nvPr>
        </p:nvSpPr>
        <p:spPr>
          <a:xfrm>
            <a:off x="699714" y="5490971"/>
            <a:ext cx="6962072" cy="1159200"/>
          </a:xfrm>
        </p:spPr>
        <p:txBody>
          <a:bodyPr anchor="ctr">
            <a:normAutofit fontScale="90000"/>
          </a:bodyPr>
          <a:lstStyle/>
          <a:p>
            <a:r>
              <a:rPr lang="en-US" sz="4000" b="1" dirty="0">
                <a:solidFill>
                  <a:srgbClr val="FFFFFF"/>
                </a:solidFill>
                <a:effectLst>
                  <a:outerShdw blurRad="38100" dist="38100" dir="2700000" algn="tl">
                    <a:srgbClr val="000000">
                      <a:alpha val="43137"/>
                    </a:srgbClr>
                  </a:outerShdw>
                </a:effectLst>
              </a:rPr>
              <a:t>Reaching the Unreached Peoples from the Inside</a:t>
            </a:r>
          </a:p>
        </p:txBody>
      </p:sp>
      <p:sp>
        <p:nvSpPr>
          <p:cNvPr id="3" name="Subtitle 2">
            <a:extLst>
              <a:ext uri="{FF2B5EF4-FFF2-40B4-BE49-F238E27FC236}">
                <a16:creationId xmlns:a16="http://schemas.microsoft.com/office/drawing/2014/main" id="{140FD58D-8AF8-911E-3E09-228054A0D8E8}"/>
              </a:ext>
            </a:extLst>
          </p:cNvPr>
          <p:cNvSpPr>
            <a:spLocks noGrp="1"/>
          </p:cNvSpPr>
          <p:nvPr>
            <p:ph type="subTitle" idx="1"/>
          </p:nvPr>
        </p:nvSpPr>
        <p:spPr>
          <a:xfrm>
            <a:off x="8456522" y="5300778"/>
            <a:ext cx="3408555" cy="1557221"/>
          </a:xfrm>
        </p:spPr>
        <p:txBody>
          <a:bodyPr anchor="ctr">
            <a:normAutofit/>
          </a:bodyPr>
          <a:lstStyle/>
          <a:p>
            <a:pPr algn="l"/>
            <a:r>
              <a:rPr lang="en-US" sz="2800" b="1" dirty="0">
                <a:solidFill>
                  <a:srgbClr val="FFFFFF"/>
                </a:solidFill>
                <a:effectLst>
                  <a:outerShdw blurRad="38100" dist="38100" dir="2700000" algn="tl">
                    <a:srgbClr val="000000">
                      <a:alpha val="43137"/>
                    </a:srgbClr>
                  </a:outerShdw>
                </a:effectLst>
              </a:rPr>
              <a:t>John 4:1-42</a:t>
            </a:r>
          </a:p>
          <a:p>
            <a:pPr algn="l"/>
            <a:r>
              <a:rPr lang="en-US" sz="2800" b="1" dirty="0">
                <a:solidFill>
                  <a:srgbClr val="FFFFFF"/>
                </a:solidFill>
                <a:effectLst>
                  <a:outerShdw blurRad="38100" dist="38100" dir="2700000" algn="tl">
                    <a:srgbClr val="000000">
                      <a:alpha val="43137"/>
                    </a:srgbClr>
                  </a:outerShdw>
                </a:effectLst>
              </a:rPr>
              <a:t>Lesson 1</a:t>
            </a:r>
          </a:p>
          <a:p>
            <a:pPr algn="l"/>
            <a:r>
              <a:rPr lang="en-US" sz="2800" b="1" dirty="0">
                <a:solidFill>
                  <a:srgbClr val="FFFFFF"/>
                </a:solidFill>
                <a:effectLst>
                  <a:outerShdw blurRad="38100" dist="38100" dir="2700000" algn="tl">
                    <a:srgbClr val="000000">
                      <a:alpha val="43137"/>
                    </a:srgbClr>
                  </a:outerShdw>
                </a:effectLst>
              </a:rPr>
              <a:t>Writer: Cindy Wiles</a:t>
            </a:r>
          </a:p>
        </p:txBody>
      </p:sp>
      <p:pic>
        <p:nvPicPr>
          <p:cNvPr id="4" name="Picture 3">
            <a:extLst>
              <a:ext uri="{FF2B5EF4-FFF2-40B4-BE49-F238E27FC236}">
                <a16:creationId xmlns:a16="http://schemas.microsoft.com/office/drawing/2014/main" id="{99829FD8-CBC3-EB03-20DD-2DF7083E75AF}"/>
              </a:ext>
            </a:extLst>
          </p:cNvPr>
          <p:cNvPicPr>
            <a:picLocks noChangeAspect="1"/>
          </p:cNvPicPr>
          <p:nvPr/>
        </p:nvPicPr>
        <p:blipFill>
          <a:blip r:embed="rId2"/>
          <a:stretch>
            <a:fillRect/>
          </a:stretch>
        </p:blipFill>
        <p:spPr>
          <a:xfrm>
            <a:off x="478535" y="469836"/>
            <a:ext cx="11327549" cy="4361106"/>
          </a:xfrm>
          <a:prstGeom prst="rect">
            <a:avLst/>
          </a:prstGeom>
        </p:spPr>
      </p:pic>
    </p:spTree>
    <p:extLst>
      <p:ext uri="{BB962C8B-B14F-4D97-AF65-F5344CB8AC3E}">
        <p14:creationId xmlns:p14="http://schemas.microsoft.com/office/powerpoint/2010/main" val="2182292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9CFD-17A6-D35F-77F2-C949729350C3}"/>
              </a:ext>
            </a:extLst>
          </p:cNvPr>
          <p:cNvSpPr>
            <a:spLocks noGrp="1"/>
          </p:cNvSpPr>
          <p:nvPr>
            <p:ph type="title"/>
          </p:nvPr>
        </p:nvSpPr>
        <p:spPr>
          <a:xfrm>
            <a:off x="838200" y="365125"/>
            <a:ext cx="10515600" cy="1174173"/>
          </a:xfrm>
        </p:spPr>
        <p:txBody>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rPr>
              <a:t>KEY MISSIONAL CONCEPTS</a:t>
            </a:r>
          </a:p>
        </p:txBody>
      </p:sp>
      <p:sp>
        <p:nvSpPr>
          <p:cNvPr id="3" name="Content Placeholder 2">
            <a:extLst>
              <a:ext uri="{FF2B5EF4-FFF2-40B4-BE49-F238E27FC236}">
                <a16:creationId xmlns:a16="http://schemas.microsoft.com/office/drawing/2014/main" id="{6D5602FE-3BF1-6EEE-12F2-1B8A0555E502}"/>
              </a:ext>
            </a:extLst>
          </p:cNvPr>
          <p:cNvSpPr>
            <a:spLocks noGrp="1"/>
          </p:cNvSpPr>
          <p:nvPr>
            <p:ph idx="1"/>
          </p:nvPr>
        </p:nvSpPr>
        <p:spPr>
          <a:xfrm>
            <a:off x="487987" y="1213354"/>
            <a:ext cx="11351491" cy="5279521"/>
          </a:xfrm>
        </p:spPr>
        <p:txBody>
          <a:bodyPr>
            <a:normAutofit/>
          </a:bodyPr>
          <a:lstStyle/>
          <a:p>
            <a:r>
              <a:rPr lang="en-US" sz="4800" b="1" u="sng" dirty="0">
                <a:solidFill>
                  <a:schemeClr val="accent4">
                    <a:lumMod val="60000"/>
                    <a:lumOff val="40000"/>
                  </a:schemeClr>
                </a:solidFill>
                <a:effectLst>
                  <a:outerShdw blurRad="38100" dist="38100" dir="2700000" algn="tl">
                    <a:srgbClr val="000000">
                      <a:alpha val="43137"/>
                    </a:srgbClr>
                  </a:outerShdw>
                </a:effectLst>
              </a:rPr>
              <a:t>Unreached People Groups (UPG) </a:t>
            </a:r>
            <a:r>
              <a:rPr lang="en-US" sz="4800" b="1" dirty="0">
                <a:solidFill>
                  <a:schemeClr val="bg1"/>
                </a:solidFill>
                <a:effectLst>
                  <a:outerShdw blurRad="38100" dist="38100" dir="2700000" algn="tl">
                    <a:srgbClr val="000000">
                      <a:alpha val="43137"/>
                    </a:srgbClr>
                  </a:outerShdw>
                </a:effectLst>
              </a:rPr>
              <a:t>– A group of people distinguished by a distinct culture, language, or social class who lack an able community of Christians within to evangelize the rest of the people group without outside help. (Less than 2% Christians present within the population)</a:t>
            </a:r>
          </a:p>
          <a:p>
            <a:pPr marL="0" indent="0">
              <a:buNone/>
            </a:pP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997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B6FD-0612-26CF-4E73-69241B2965B9}"/>
              </a:ext>
            </a:extLst>
          </p:cNvPr>
          <p:cNvSpPr>
            <a:spLocks noGrp="1"/>
          </p:cNvSpPr>
          <p:nvPr>
            <p:ph type="title"/>
          </p:nvPr>
        </p:nvSpPr>
        <p:spPr/>
        <p:txBody>
          <a:bodyPr>
            <a:normAutofit/>
          </a:bodyPr>
          <a:lstStyle/>
          <a:p>
            <a:pPr algn="ctr"/>
            <a:r>
              <a:rPr lang="en-US" sz="6600" b="1" dirty="0">
                <a:solidFill>
                  <a:schemeClr val="accent2">
                    <a:lumMod val="60000"/>
                    <a:lumOff val="40000"/>
                  </a:schemeClr>
                </a:solidFill>
                <a:effectLst>
                  <a:outerShdw blurRad="38100" dist="38100" dir="2700000" algn="tl">
                    <a:srgbClr val="000000">
                      <a:alpha val="43137"/>
                    </a:srgbClr>
                  </a:outerShdw>
                </a:effectLst>
              </a:rPr>
              <a:t>People Groups in the World</a:t>
            </a:r>
          </a:p>
        </p:txBody>
      </p:sp>
      <p:sp>
        <p:nvSpPr>
          <p:cNvPr id="3" name="Content Placeholder 2">
            <a:extLst>
              <a:ext uri="{FF2B5EF4-FFF2-40B4-BE49-F238E27FC236}">
                <a16:creationId xmlns:a16="http://schemas.microsoft.com/office/drawing/2014/main" id="{D7A3682F-B03E-A82D-DBAD-11ED7C719C92}"/>
              </a:ext>
            </a:extLst>
          </p:cNvPr>
          <p:cNvSpPr>
            <a:spLocks noGrp="1"/>
          </p:cNvSpPr>
          <p:nvPr>
            <p:ph idx="1"/>
          </p:nvPr>
        </p:nvSpPr>
        <p:spPr/>
        <p:txBody>
          <a:bodyPr>
            <a:normAutofit/>
          </a:bodyPr>
          <a:lstStyle/>
          <a:p>
            <a:r>
              <a:rPr lang="en-US" sz="4800" dirty="0">
                <a:solidFill>
                  <a:schemeClr val="bg1"/>
                </a:solidFill>
              </a:rPr>
              <a:t> </a:t>
            </a:r>
            <a:r>
              <a:rPr lang="en-US" sz="4000" dirty="0">
                <a:solidFill>
                  <a:schemeClr val="bg1"/>
                </a:solidFill>
              </a:rPr>
              <a:t>According to the Joshua Project (Christian Research Team) there are approximately 17,466 people groups in the world. </a:t>
            </a:r>
          </a:p>
          <a:p>
            <a:r>
              <a:rPr lang="en-US" sz="4000" dirty="0">
                <a:solidFill>
                  <a:schemeClr val="bg1"/>
                </a:solidFill>
              </a:rPr>
              <a:t>Over 7,400 are unreached people groups with 85%  living in the 10-40 window. Less than 10% missionary work is done among these peoples.</a:t>
            </a:r>
          </a:p>
        </p:txBody>
      </p:sp>
    </p:spTree>
    <p:extLst>
      <p:ext uri="{BB962C8B-B14F-4D97-AF65-F5344CB8AC3E}">
        <p14:creationId xmlns:p14="http://schemas.microsoft.com/office/powerpoint/2010/main" val="116424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23D1A59-0830-1472-35A2-61500A076834}"/>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b="1" kern="1200">
                <a:solidFill>
                  <a:srgbClr val="FFFFFF"/>
                </a:solidFill>
                <a:effectLst>
                  <a:outerShdw blurRad="38100" dist="38100" dir="2700000" algn="tl">
                    <a:srgbClr val="000000">
                      <a:alpha val="43137"/>
                    </a:srgbClr>
                  </a:outerShdw>
                </a:effectLst>
                <a:latin typeface="+mj-lt"/>
                <a:ea typeface="+mj-ea"/>
                <a:cs typeface="+mj-cs"/>
              </a:rPr>
              <a:t>What is the 10-40 window?</a:t>
            </a:r>
          </a:p>
        </p:txBody>
      </p:sp>
      <p:pic>
        <p:nvPicPr>
          <p:cNvPr id="4" name="Content Placeholder 3">
            <a:extLst>
              <a:ext uri="{FF2B5EF4-FFF2-40B4-BE49-F238E27FC236}">
                <a16:creationId xmlns:a16="http://schemas.microsoft.com/office/drawing/2014/main" id="{FC6B8856-D41C-F7A9-DE79-CE2463972C96}"/>
              </a:ext>
            </a:extLst>
          </p:cNvPr>
          <p:cNvPicPr>
            <a:picLocks noGrp="1" noChangeAspect="1"/>
          </p:cNvPicPr>
          <p:nvPr>
            <p:ph idx="1"/>
          </p:nvPr>
        </p:nvPicPr>
        <p:blipFill>
          <a:blip r:embed="rId2"/>
          <a:stretch>
            <a:fillRect/>
          </a:stretch>
        </p:blipFill>
        <p:spPr>
          <a:xfrm>
            <a:off x="4502428" y="1261276"/>
            <a:ext cx="7225748" cy="4335448"/>
          </a:xfrm>
          <a:prstGeom prst="rect">
            <a:avLst/>
          </a:prstGeom>
        </p:spPr>
      </p:pic>
    </p:spTree>
    <p:extLst>
      <p:ext uri="{BB962C8B-B14F-4D97-AF65-F5344CB8AC3E}">
        <p14:creationId xmlns:p14="http://schemas.microsoft.com/office/powerpoint/2010/main" val="3867097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860</Words>
  <Application>Microsoft Office PowerPoint</Application>
  <PresentationFormat>Widescreen</PresentationFormat>
  <Paragraphs>77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Bible Trivia</vt:lpstr>
      <vt:lpstr>Bible Trivia</vt:lpstr>
      <vt:lpstr>PowerPoint Presentation</vt:lpstr>
      <vt:lpstr>PowerPoint Presentation</vt:lpstr>
      <vt:lpstr>PowerPoint Presentation</vt:lpstr>
      <vt:lpstr>Reaching the Unreached Peoples from the Inside</vt:lpstr>
      <vt:lpstr>KEY MISSIONAL CONCEPTS</vt:lpstr>
      <vt:lpstr>People Groups in the World</vt:lpstr>
      <vt:lpstr>What is the 10-40 window?</vt:lpstr>
      <vt:lpstr>PowerPoint Presentation</vt:lpstr>
      <vt:lpstr>PowerPoint Presentation</vt:lpstr>
      <vt:lpstr>Barriers to Spreading the Gospel</vt:lpstr>
      <vt:lpstr>Mission Facts</vt:lpstr>
      <vt:lpstr>PowerPoint Presentation</vt:lpstr>
      <vt:lpstr>John 4:1-42 is the story of how Jesus used an insider witness to lead an antagonistic community to embrace the Good News. </vt:lpstr>
      <vt:lpstr>John 4:1-9</vt:lpstr>
      <vt:lpstr>What were the barriers Jesus removed in His conversation with this person?</vt:lpstr>
      <vt:lpstr>What were the Gospel Bridges Jesus used in conversing with this woman? (4:10-26)</vt:lpstr>
      <vt:lpstr>Was Jesus’ journey to the well meant for the salvation of this one woman?</vt:lpstr>
      <vt:lpstr>CASE STUDY</vt:lpstr>
      <vt:lpstr>What Can We Learn from this study?</vt:lpstr>
      <vt:lpstr>What Can We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Gerald Cornelius</dc:creator>
  <cp:lastModifiedBy>Gerald Cornelius</cp:lastModifiedBy>
  <cp:revision>19</cp:revision>
  <dcterms:created xsi:type="dcterms:W3CDTF">2022-10-18T19:33:23Z</dcterms:created>
  <dcterms:modified xsi:type="dcterms:W3CDTF">2022-10-22T17:24:00Z</dcterms:modified>
</cp:coreProperties>
</file>